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a1cf595e9d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a1cf595e9d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Jacob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a1cf595e9d_0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Jacob</a:t>
            </a:r>
            <a:endParaRPr/>
          </a:p>
        </p:txBody>
      </p:sp>
      <p:sp>
        <p:nvSpPr>
          <p:cNvPr id="107" name="Google Shape;107;g3a1cf595e9d_0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a1cf595e9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a1cf595e9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Database-Brodye, User Auth-Ethan, Home Page-Marcus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ab9d5383c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ab9d5383c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Profile-Brodye, Networking-Ethan, Favorites-Marcus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a1cf595e9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a1cf595e9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Andy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a1cf595e9d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a1cf595e9d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Ethan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512806" y="1305150"/>
            <a:ext cx="50754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F1B30"/>
              </a:buClr>
              <a:buSzPts val="4500"/>
              <a:buFont typeface="Calibri"/>
              <a:buNone/>
              <a:defRPr b="1" sz="4500">
                <a:solidFill>
                  <a:srgbClr val="9F1B3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2806" y="3211245"/>
            <a:ext cx="50754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3" name="Google Shape;13;p2"/>
          <p:cNvSpPr txBox="1"/>
          <p:nvPr>
            <p:ph idx="10" type="dt"/>
          </p:nvPr>
        </p:nvSpPr>
        <p:spPr>
          <a:xfrm>
            <a:off x="51280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" name="Google Shape;14;p2"/>
          <p:cNvSpPr/>
          <p:nvPr>
            <p:ph idx="2" type="pic"/>
          </p:nvPr>
        </p:nvSpPr>
        <p:spPr>
          <a:xfrm>
            <a:off x="5657850" y="1304925"/>
            <a:ext cx="3287400" cy="3147900"/>
          </a:xfrm>
          <a:prstGeom prst="diamond">
            <a:avLst/>
          </a:prstGeom>
          <a:noFill/>
          <a:ln>
            <a:noFill/>
          </a:ln>
        </p:spPr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- title and text" type="vertTx">
  <p:cSld name="VERTICAL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/>
          <p:nvPr>
            <p:ph type="title"/>
          </p:nvPr>
        </p:nvSpPr>
        <p:spPr>
          <a:xfrm>
            <a:off x="628650" y="51077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F1B30"/>
              </a:buClr>
              <a:buSzPts val="3300"/>
              <a:buFont typeface="Calibri"/>
              <a:buNone/>
              <a:defRPr b="1">
                <a:solidFill>
                  <a:srgbClr val="9F1B3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628650" y="1616585"/>
            <a:ext cx="7886700" cy="28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media">
  <p:cSld name="title, text, and media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>
            <a:off x="628650" y="250224"/>
            <a:ext cx="5829300" cy="13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F1B30"/>
              </a:buClr>
              <a:buSzPts val="3300"/>
              <a:buFont typeface="Calibri"/>
              <a:buNone/>
              <a:defRPr b="1">
                <a:solidFill>
                  <a:srgbClr val="9F1B3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>
            <a:off x="628649" y="1837375"/>
            <a:ext cx="47607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2"/>
          <p:cNvSpPr/>
          <p:nvPr>
            <p:ph idx="2" type="media"/>
          </p:nvPr>
        </p:nvSpPr>
        <p:spPr>
          <a:xfrm>
            <a:off x="5479256" y="1826419"/>
            <a:ext cx="3383700" cy="27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Us">
  <p:cSld name="Contact Us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524289" y="1330577"/>
            <a:ext cx="4842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F1B30"/>
              </a:buClr>
              <a:buSzPts val="3300"/>
              <a:buFont typeface="Calibri"/>
              <a:buNone/>
              <a:defRPr b="1">
                <a:solidFill>
                  <a:srgbClr val="9F1B3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3"/>
          <p:cNvSpPr/>
          <p:nvPr>
            <p:ph idx="2" type="pic"/>
          </p:nvPr>
        </p:nvSpPr>
        <p:spPr>
          <a:xfrm>
            <a:off x="7699772" y="320279"/>
            <a:ext cx="1059600" cy="1010700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1" name="Google Shape;9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2" name="Google Shape;9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628650" y="33004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3"/>
          <p:cNvSpPr/>
          <p:nvPr>
            <p:ph idx="2" type="pic"/>
          </p:nvPr>
        </p:nvSpPr>
        <p:spPr>
          <a:xfrm>
            <a:off x="2686050" y="-7454"/>
            <a:ext cx="6463800" cy="1654500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3"/>
          <p:cNvSpPr/>
          <p:nvPr>
            <p:ph idx="3" type="dgm"/>
          </p:nvPr>
        </p:nvSpPr>
        <p:spPr>
          <a:xfrm>
            <a:off x="628650" y="1840706"/>
            <a:ext cx="7817700" cy="25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">
  <p:cSld name="Ab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4124068" y="576263"/>
            <a:ext cx="4386600" cy="1596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F1B30"/>
              </a:buClr>
              <a:buSzPts val="4500"/>
              <a:buFont typeface="Calibri"/>
              <a:buNone/>
              <a:defRPr b="1" sz="4500">
                <a:solidFill>
                  <a:srgbClr val="9F1B3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432859" y="2408522"/>
            <a:ext cx="40824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432859" y="3375767"/>
            <a:ext cx="40824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7" name="Google Shape;27;p4"/>
          <p:cNvSpPr/>
          <p:nvPr>
            <p:ph idx="3" type="pic"/>
          </p:nvPr>
        </p:nvSpPr>
        <p:spPr>
          <a:xfrm>
            <a:off x="0" y="0"/>
            <a:ext cx="3660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888888"/>
                </a:solidFill>
              </a:defRPr>
            </a:lvl1pPr>
            <a:lvl2pPr lvl="1">
              <a:buNone/>
              <a:defRPr>
                <a:solidFill>
                  <a:srgbClr val="888888"/>
                </a:solidFill>
              </a:defRPr>
            </a:lvl2pPr>
            <a:lvl3pPr lvl="2">
              <a:buNone/>
              <a:defRPr>
                <a:solidFill>
                  <a:srgbClr val="888888"/>
                </a:solidFill>
              </a:defRPr>
            </a:lvl3pPr>
            <a:lvl4pPr lvl="3">
              <a:buNone/>
              <a:defRPr>
                <a:solidFill>
                  <a:srgbClr val="888888"/>
                </a:solidFill>
              </a:defRPr>
            </a:lvl4pPr>
            <a:lvl5pPr lvl="4">
              <a:buNone/>
              <a:defRPr>
                <a:solidFill>
                  <a:srgbClr val="888888"/>
                </a:solidFill>
              </a:defRPr>
            </a:lvl5pPr>
            <a:lvl6pPr lvl="5">
              <a:buNone/>
              <a:defRPr>
                <a:solidFill>
                  <a:srgbClr val="888888"/>
                </a:solidFill>
              </a:defRPr>
            </a:lvl6pPr>
            <a:lvl7pPr lvl="6">
              <a:buNone/>
              <a:defRPr>
                <a:solidFill>
                  <a:srgbClr val="888888"/>
                </a:solidFill>
              </a:defRPr>
            </a:lvl7pPr>
            <a:lvl8pPr lvl="7">
              <a:buNone/>
              <a:defRPr>
                <a:solidFill>
                  <a:srgbClr val="888888"/>
                </a:solidFill>
              </a:defRPr>
            </a:lvl8pPr>
            <a:lvl9pPr lvl="8"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sion &amp; Vision">
  <p:cSld name="Mission &amp; Vis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527899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F1B30"/>
              </a:buClr>
              <a:buSzPts val="3300"/>
              <a:buFont typeface="Calibri"/>
              <a:buNone/>
              <a:defRPr b="1">
                <a:solidFill>
                  <a:srgbClr val="9F1B3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527899" y="2380060"/>
            <a:ext cx="22893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F1B30"/>
              </a:buClr>
              <a:buSzPts val="1800"/>
              <a:buNone/>
              <a:defRPr b="1" sz="1800">
                <a:solidFill>
                  <a:srgbClr val="9F1B3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527899" y="2990850"/>
            <a:ext cx="2289300" cy="15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3" type="body"/>
          </p:nvPr>
        </p:nvSpPr>
        <p:spPr>
          <a:xfrm>
            <a:off x="3415099" y="2380060"/>
            <a:ext cx="22893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F1B30"/>
              </a:buClr>
              <a:buSzPts val="1800"/>
              <a:buNone/>
              <a:defRPr b="1" sz="1800">
                <a:solidFill>
                  <a:srgbClr val="9F1B3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4" name="Google Shape;34;p5"/>
          <p:cNvSpPr txBox="1"/>
          <p:nvPr>
            <p:ph idx="4" type="body"/>
          </p:nvPr>
        </p:nvSpPr>
        <p:spPr>
          <a:xfrm>
            <a:off x="3415099" y="2990850"/>
            <a:ext cx="2289300" cy="15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5" type="body"/>
          </p:nvPr>
        </p:nvSpPr>
        <p:spPr>
          <a:xfrm>
            <a:off x="527899" y="1381093"/>
            <a:ext cx="58566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9F1B30"/>
                </a:solidFill>
              </a:defRPr>
            </a:lvl1pPr>
            <a:lvl2pPr lvl="1">
              <a:buNone/>
              <a:defRPr>
                <a:solidFill>
                  <a:srgbClr val="9F1B30"/>
                </a:solidFill>
              </a:defRPr>
            </a:lvl2pPr>
            <a:lvl3pPr lvl="2">
              <a:buNone/>
              <a:defRPr>
                <a:solidFill>
                  <a:srgbClr val="9F1B30"/>
                </a:solidFill>
              </a:defRPr>
            </a:lvl3pPr>
            <a:lvl4pPr lvl="3">
              <a:buNone/>
              <a:defRPr>
                <a:solidFill>
                  <a:srgbClr val="9F1B30"/>
                </a:solidFill>
              </a:defRPr>
            </a:lvl4pPr>
            <a:lvl5pPr lvl="4">
              <a:buNone/>
              <a:defRPr>
                <a:solidFill>
                  <a:srgbClr val="9F1B30"/>
                </a:solidFill>
              </a:defRPr>
            </a:lvl5pPr>
            <a:lvl6pPr lvl="5">
              <a:buNone/>
              <a:defRPr>
                <a:solidFill>
                  <a:srgbClr val="9F1B30"/>
                </a:solidFill>
              </a:defRPr>
            </a:lvl6pPr>
            <a:lvl7pPr lvl="6">
              <a:buNone/>
              <a:defRPr>
                <a:solidFill>
                  <a:srgbClr val="9F1B30"/>
                </a:solidFill>
              </a:defRPr>
            </a:lvl7pPr>
            <a:lvl8pPr lvl="7">
              <a:buNone/>
              <a:defRPr>
                <a:solidFill>
                  <a:srgbClr val="9F1B30"/>
                </a:solidFill>
              </a:defRPr>
            </a:lvl8pPr>
            <a:lvl9pPr lvl="8">
              <a:buNone/>
              <a:defRPr>
                <a:solidFill>
                  <a:srgbClr val="9F1B3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als">
  <p:cSld name="Goal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628650" y="273844"/>
            <a:ext cx="2652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760810" y="3123010"/>
            <a:ext cx="20049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2" type="body"/>
          </p:nvPr>
        </p:nvSpPr>
        <p:spPr>
          <a:xfrm>
            <a:off x="3551039" y="3100078"/>
            <a:ext cx="20418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3" type="body"/>
          </p:nvPr>
        </p:nvSpPr>
        <p:spPr>
          <a:xfrm>
            <a:off x="6378179" y="3123010"/>
            <a:ext cx="20049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4" name="Google Shape;44;p6"/>
          <p:cNvSpPr/>
          <p:nvPr>
            <p:ph idx="4" type="pic"/>
          </p:nvPr>
        </p:nvSpPr>
        <p:spPr>
          <a:xfrm>
            <a:off x="1506141" y="2430118"/>
            <a:ext cx="551400" cy="5142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6"/>
          <p:cNvSpPr/>
          <p:nvPr>
            <p:ph idx="5" type="pic"/>
          </p:nvPr>
        </p:nvSpPr>
        <p:spPr>
          <a:xfrm>
            <a:off x="4296370" y="2430117"/>
            <a:ext cx="551400" cy="514200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6"/>
          <p:cNvSpPr/>
          <p:nvPr>
            <p:ph idx="6" type="pic"/>
          </p:nvPr>
        </p:nvSpPr>
        <p:spPr>
          <a:xfrm>
            <a:off x="7086599" y="2430116"/>
            <a:ext cx="551400" cy="514200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6"/>
          <p:cNvSpPr txBox="1"/>
          <p:nvPr>
            <p:ph idx="7" type="body"/>
          </p:nvPr>
        </p:nvSpPr>
        <p:spPr>
          <a:xfrm>
            <a:off x="4233863" y="454819"/>
            <a:ext cx="40410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- 2 sections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628650" y="240506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F1B30"/>
              </a:buClr>
              <a:buSzPts val="3300"/>
              <a:buFont typeface="Calibri"/>
              <a:buNone/>
              <a:defRPr b="1">
                <a:solidFill>
                  <a:srgbClr val="9F1B3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and text">
  <p:cSld name="Chart and 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" name="Google Shape;57;p8"/>
          <p:cNvSpPr/>
          <p:nvPr>
            <p:ph idx="2" type="chart"/>
          </p:nvPr>
        </p:nvSpPr>
        <p:spPr>
          <a:xfrm>
            <a:off x="514350" y="1796653"/>
            <a:ext cx="4391100" cy="24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514350" y="544116"/>
            <a:ext cx="7431900" cy="1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F1B30"/>
              </a:buClr>
              <a:buSzPts val="2100"/>
              <a:buNone/>
              <a:defRPr b="1">
                <a:solidFill>
                  <a:srgbClr val="9F1B30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3" type="body"/>
          </p:nvPr>
        </p:nvSpPr>
        <p:spPr>
          <a:xfrm>
            <a:off x="5024438" y="1796653"/>
            <a:ext cx="3764700" cy="24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9F1B30"/>
                </a:solidFill>
              </a:defRPr>
            </a:lvl1pPr>
            <a:lvl2pPr lvl="1">
              <a:buNone/>
              <a:defRPr>
                <a:solidFill>
                  <a:srgbClr val="9F1B30"/>
                </a:solidFill>
              </a:defRPr>
            </a:lvl2pPr>
            <a:lvl3pPr lvl="2">
              <a:buNone/>
              <a:defRPr>
                <a:solidFill>
                  <a:srgbClr val="9F1B30"/>
                </a:solidFill>
              </a:defRPr>
            </a:lvl3pPr>
            <a:lvl4pPr lvl="3">
              <a:buNone/>
              <a:defRPr>
                <a:solidFill>
                  <a:srgbClr val="9F1B30"/>
                </a:solidFill>
              </a:defRPr>
            </a:lvl4pPr>
            <a:lvl5pPr lvl="4">
              <a:buNone/>
              <a:defRPr>
                <a:solidFill>
                  <a:srgbClr val="9F1B30"/>
                </a:solidFill>
              </a:defRPr>
            </a:lvl5pPr>
            <a:lvl6pPr lvl="5">
              <a:buNone/>
              <a:defRPr>
                <a:solidFill>
                  <a:srgbClr val="9F1B30"/>
                </a:solidFill>
              </a:defRPr>
            </a:lvl6pPr>
            <a:lvl7pPr lvl="6">
              <a:buNone/>
              <a:defRPr>
                <a:solidFill>
                  <a:srgbClr val="9F1B30"/>
                </a:solidFill>
              </a:defRPr>
            </a:lvl7pPr>
            <a:lvl8pPr lvl="7">
              <a:buNone/>
              <a:defRPr>
                <a:solidFill>
                  <a:srgbClr val="9F1B30"/>
                </a:solidFill>
              </a:defRPr>
            </a:lvl8pPr>
            <a:lvl9pPr lvl="8">
              <a:buNone/>
              <a:defRPr>
                <a:solidFill>
                  <a:srgbClr val="9F1B3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, &amp; description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F1B30"/>
              </a:buClr>
              <a:buSzPts val="2400"/>
              <a:buFont typeface="Calibri"/>
              <a:buNone/>
              <a:defRPr b="1" sz="2400">
                <a:solidFill>
                  <a:srgbClr val="9F1B3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" type="body"/>
          </p:nvPr>
        </p:nvSpPr>
        <p:spPr>
          <a:xfrm>
            <a:off x="4572000" y="740569"/>
            <a:ext cx="39444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629841" y="1816443"/>
            <a:ext cx="2949300" cy="25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1"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/>
          <p:nvPr>
            <p:ph idx="2" type="pic"/>
          </p:nvPr>
        </p:nvSpPr>
        <p:spPr>
          <a:xfrm>
            <a:off x="4143375" y="348854"/>
            <a:ext cx="4629300" cy="40530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629841" y="2214948"/>
            <a:ext cx="2949300" cy="21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71" name="Google Shape;71;p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6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124857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2242751"/>
            <a:ext cx="7886700" cy="23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afancher1/coe-alumni-db-cs495" TargetMode="External"/><Relationship Id="rId4" Type="http://schemas.openxmlformats.org/officeDocument/2006/relationships/hyperlink" Target="https://coe-alumni-db-cs495.github.io/" TargetMode="External"/><Relationship Id="rId9" Type="http://schemas.openxmlformats.org/officeDocument/2006/relationships/image" Target="../media/image14.png"/><Relationship Id="rId5" Type="http://schemas.openxmlformats.org/officeDocument/2006/relationships/image" Target="../media/image10.jpg"/><Relationship Id="rId6" Type="http://schemas.openxmlformats.org/officeDocument/2006/relationships/image" Target="../media/image17.jpg"/><Relationship Id="rId7" Type="http://schemas.openxmlformats.org/officeDocument/2006/relationships/image" Target="../media/image20.jpg"/><Relationship Id="rId8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coe-alumni.eng.ua.edu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ctrTitle"/>
          </p:nvPr>
        </p:nvSpPr>
        <p:spPr>
          <a:xfrm>
            <a:off x="311700" y="1250075"/>
            <a:ext cx="5105400" cy="14799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50">
                <a:solidFill>
                  <a:srgbClr val="9F1B3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CoE Database </a:t>
            </a:r>
            <a:endParaRPr sz="3950">
              <a:solidFill>
                <a:srgbClr val="9F1B3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50">
                <a:solidFill>
                  <a:srgbClr val="9F1B3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Sprint 3</a:t>
            </a:r>
            <a:endParaRPr sz="3950">
              <a:solidFill>
                <a:srgbClr val="9F1B3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15"/>
          <p:cNvSpPr txBox="1"/>
          <p:nvPr>
            <p:ph idx="1" type="subTitle"/>
          </p:nvPr>
        </p:nvSpPr>
        <p:spPr>
          <a:xfrm>
            <a:off x="109200" y="2842525"/>
            <a:ext cx="5510400" cy="79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2500" lnSpcReduction="10000"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Jacob Santos, </a:t>
            </a:r>
            <a:r>
              <a:rPr lang="en"/>
              <a:t>Marcus Kelley, </a:t>
            </a:r>
            <a:r>
              <a:rPr lang="en"/>
              <a:t>Andy Fancher, Brodye Stevens, Ethan Busby </a:t>
            </a:r>
            <a:r>
              <a:rPr lang="en"/>
              <a:t>  </a:t>
            </a:r>
            <a:endParaRPr/>
          </a:p>
        </p:txBody>
      </p:sp>
      <p:sp>
        <p:nvSpPr>
          <p:cNvPr id="99" name="Google Shape;99;p15"/>
          <p:cNvSpPr txBox="1"/>
          <p:nvPr/>
        </p:nvSpPr>
        <p:spPr>
          <a:xfrm>
            <a:off x="179925" y="3747675"/>
            <a:ext cx="58248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Source Code Website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Project Website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0" name="Google Shape;100;p15" title="marcus2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9300" y="137025"/>
            <a:ext cx="1479900" cy="147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 title="andy-1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7101" y="1831787"/>
            <a:ext cx="1479902" cy="1479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 title="brodye-1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39300" y="1831800"/>
            <a:ext cx="1479902" cy="1479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 title="ethan.jp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39725" y="3526575"/>
            <a:ext cx="1479902" cy="1479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17100" y="137025"/>
            <a:ext cx="1479900" cy="147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/>
        </p:nvSpPr>
        <p:spPr>
          <a:xfrm>
            <a:off x="1490867" y="2206289"/>
            <a:ext cx="6719100" cy="20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Database for Connecting Alumni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marR="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○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Finding Jobs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marR="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○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Recruiting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marR="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○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Socializing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Responsive Website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marR="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○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Relational Database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2" marL="1371600" marR="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■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Filter System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marR="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○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Login Security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331852" y="371073"/>
            <a:ext cx="2726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11" name="Google Shape;111;p16"/>
          <p:cNvSpPr txBox="1"/>
          <p:nvPr/>
        </p:nvSpPr>
        <p:spPr>
          <a:xfrm>
            <a:off x="214650" y="609575"/>
            <a:ext cx="4832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Overview</a:t>
            </a:r>
            <a:endParaRPr sz="2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6801" y="114925"/>
            <a:ext cx="3382900" cy="222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/>
        </p:nvSpPr>
        <p:spPr>
          <a:xfrm>
            <a:off x="628650" y="1733875"/>
            <a:ext cx="2239200" cy="3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Robust relational database stores all user data, profiles, and favorites in an organized structure with linked tables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Enables efficient searching and filtering of alumni information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Utilizes SQLite which is lightweight, free, and open-source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3452388" y="1733875"/>
            <a:ext cx="2239200" cy="3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Authentication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users are able to create an account with their email &amp; password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Secure login with JWT tokens for session management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Ability to sign-out to protect account security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6276150" y="1733875"/>
            <a:ext cx="2239200" cy="3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Home Page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Displays current news and events from UA College of Engineering Website to keep alumni connected to campus happenings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Links to various pages that alumni may be interested in (Alumni Assn, etc.)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17"/>
          <p:cNvSpPr txBox="1"/>
          <p:nvPr>
            <p:ph type="title"/>
          </p:nvPr>
        </p:nvSpPr>
        <p:spPr>
          <a:xfrm>
            <a:off x="228750" y="230550"/>
            <a:ext cx="7886700" cy="922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>
                <a:latin typeface="Times New Roman"/>
                <a:ea typeface="Times New Roman"/>
                <a:cs typeface="Times New Roman"/>
                <a:sym typeface="Times New Roman"/>
              </a:rPr>
              <a:t>High-Level</a:t>
            </a:r>
            <a:endParaRPr b="0"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>
                <a:latin typeface="Times New Roman"/>
                <a:ea typeface="Times New Roman"/>
                <a:cs typeface="Times New Roman"/>
                <a:sym typeface="Times New Roman"/>
              </a:rPr>
              <a:t>Functionality</a:t>
            </a:r>
            <a:endParaRPr b="0"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2080" y="56550"/>
            <a:ext cx="2384595" cy="167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228750" y="230550"/>
            <a:ext cx="7886700" cy="922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>
                <a:latin typeface="Times New Roman"/>
                <a:ea typeface="Times New Roman"/>
                <a:cs typeface="Times New Roman"/>
                <a:sym typeface="Times New Roman"/>
              </a:rPr>
              <a:t>High-Level</a:t>
            </a:r>
            <a:endParaRPr b="0"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>
                <a:latin typeface="Times New Roman"/>
                <a:ea typeface="Times New Roman"/>
                <a:cs typeface="Times New Roman"/>
                <a:sym typeface="Times New Roman"/>
              </a:rPr>
              <a:t>Functionality</a:t>
            </a:r>
            <a:endParaRPr b="0"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3452400" y="1741550"/>
            <a:ext cx="2239200" cy="3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Networking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Robust search method allowing users to search for fellow alumni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Modular view that shows pertinent information with ability to view full profile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Option to add alumni as ‘Favorite’ for quick access to information in the future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6276150" y="1741550"/>
            <a:ext cx="2239200" cy="3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Favorites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 all bookmarked alumni in a single place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Similar modular view to Networking Page for quick information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Users have ability to search for specific favorites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Allows users to edit/remove favorites as their network grows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628650" y="1741550"/>
            <a:ext cx="2239200" cy="3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Profile Page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Allows user to include alumni information such as major, graduation year, etc.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Includes additional fields for any UA Clubs they were part of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Additional fields for current occupation and any professional certifications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Only information that is entered will be shared with other alumni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5097" y="76125"/>
            <a:ext cx="2355553" cy="178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>
            <p:ph type="title"/>
          </p:nvPr>
        </p:nvSpPr>
        <p:spPr>
          <a:xfrm>
            <a:off x="628650" y="330050"/>
            <a:ext cx="23994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>
                <a:latin typeface="Times New Roman"/>
                <a:ea typeface="Times New Roman"/>
                <a:cs typeface="Times New Roman"/>
                <a:sym typeface="Times New Roman"/>
              </a:rPr>
              <a:t>Backlog</a:t>
            </a:r>
            <a:endParaRPr/>
          </a:p>
        </p:txBody>
      </p:sp>
      <p:sp>
        <p:nvSpPr>
          <p:cNvPr id="136" name="Google Shape;136;p19"/>
          <p:cNvSpPr/>
          <p:nvPr>
            <p:ph idx="3" type="dgm"/>
          </p:nvPr>
        </p:nvSpPr>
        <p:spPr>
          <a:xfrm>
            <a:off x="628650" y="1983525"/>
            <a:ext cx="2487900" cy="2729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Repository Transfer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Font typeface="Times New Roman"/>
              <a:buChar char="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Move project repository from personal account to an organization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This will allow better team access, branch protection controls, and ensure viability of long-term maintenance &amp; development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7450" y="144700"/>
            <a:ext cx="2897912" cy="16283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>
            <p:ph idx="3" type="dgm"/>
          </p:nvPr>
        </p:nvSpPr>
        <p:spPr>
          <a:xfrm>
            <a:off x="3328050" y="1983525"/>
            <a:ext cx="2487900" cy="2729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Admin Account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Font typeface="Times New Roman"/>
              <a:buChar char="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Create admin user level with appropriately elevated privileges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Will allow user monitoring and engagement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Could also assist users with account issues (password resets)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Would also include user management, including potential bans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p19"/>
          <p:cNvSpPr/>
          <p:nvPr>
            <p:ph idx="3" type="dgm"/>
          </p:nvPr>
        </p:nvSpPr>
        <p:spPr>
          <a:xfrm>
            <a:off x="6027450" y="1983525"/>
            <a:ext cx="2487900" cy="2729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Profile Pictures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Font typeface="Times New Roman"/>
              <a:buChar char="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Enable users to upload Profile Pictures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•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This would help personalize their profile further and assist with recognition within Networking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title"/>
          </p:nvPr>
        </p:nvSpPr>
        <p:spPr>
          <a:xfrm>
            <a:off x="628650" y="330043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>
                <a:latin typeface="Times New Roman"/>
                <a:ea typeface="Times New Roman"/>
                <a:cs typeface="Times New Roman"/>
                <a:sym typeface="Times New Roman"/>
              </a:rPr>
              <a:t>Project Demonstration</a:t>
            </a:r>
            <a:endParaRPr/>
          </a:p>
        </p:txBody>
      </p:sp>
      <p:sp>
        <p:nvSpPr>
          <p:cNvPr id="145" name="Google Shape;145;p20"/>
          <p:cNvSpPr txBox="1"/>
          <p:nvPr/>
        </p:nvSpPr>
        <p:spPr>
          <a:xfrm>
            <a:off x="1236800" y="1786500"/>
            <a:ext cx="7666200" cy="28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CoE Alumni Database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E Master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